
<file path=[Content_Types].xml><?xml version="1.0" encoding="utf-8"?>
<Types xmlns="http://schemas.openxmlformats.org/package/2006/content-types">
  <Default Extension="jpeg" ContentType="image/j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61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A06B81-4D20-44A4-9392-7AD296C3C6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126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1126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657-E740-4D54-8DE0-9CC9435B58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3EBCF-E8D4-4C35-BAC8-1D2F9D7927F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.xml"/><Relationship Id="rId3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3.xml"/><Relationship Id="rId3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wn Mendes-Stitche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79535" y="-903977"/>
            <a:ext cx="609600" cy="609600"/>
          </a:xfrm>
          <a:prstGeom prst="rect">
            <a:avLst/>
          </a:prstGeom>
        </p:spPr>
      </p:pic>
      <p:sp>
        <p:nvSpPr>
          <p:cNvPr id="4099" name="文本框 7"/>
          <p:cNvSpPr txBox="1"/>
          <p:nvPr/>
        </p:nvSpPr>
        <p:spPr>
          <a:xfrm>
            <a:off x="701675" y="1384300"/>
            <a:ext cx="7247890" cy="21532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defTabSz="1219200" latinLnBrk="1"/>
            <a:r>
              <a:rPr lang="zh-CN" altLang="en-US" sz="5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排序算法</a:t>
            </a:r>
            <a:endParaRPr lang="zh-CN" altLang="en-US" sz="54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defTabSz="1219200" latinLnBrk="1"/>
            <a:r>
              <a:rPr lang="zh-CN" alt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选择</a:t>
            </a:r>
            <a:r>
              <a:rPr lang="en-US" altLang="zh-CN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.</a:t>
            </a:r>
            <a:r>
              <a:rPr lang="zh-CN" alt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冒泡</a:t>
            </a:r>
            <a:r>
              <a:rPr lang="en-US" altLang="zh-CN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.</a:t>
            </a:r>
            <a:r>
              <a:rPr lang="zh-CN" alt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插入</a:t>
            </a:r>
            <a:r>
              <a:rPr lang="en-US" altLang="zh-CN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.</a:t>
            </a:r>
            <a:r>
              <a:rPr lang="zh-CN" alt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希尔</a:t>
            </a:r>
            <a:r>
              <a:rPr lang="en-US" altLang="zh-CN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.</a:t>
            </a:r>
            <a:r>
              <a:rPr lang="zh-CN" alt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归并</a:t>
            </a:r>
            <a:r>
              <a:rPr lang="en-US" altLang="zh-CN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.</a:t>
            </a:r>
            <a:r>
              <a:rPr lang="zh-CN" alt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快速</a:t>
            </a:r>
            <a:r>
              <a:rPr lang="en-US" altLang="zh-CN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.</a:t>
            </a:r>
            <a:r>
              <a:rPr lang="zh-CN" alt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计数</a:t>
            </a:r>
            <a:r>
              <a:rPr lang="en-US" altLang="zh-CN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.</a:t>
            </a:r>
            <a:r>
              <a:rPr lang="zh-CN" alt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基数</a:t>
            </a:r>
            <a:r>
              <a:rPr lang="en-US" altLang="zh-CN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.</a:t>
            </a:r>
            <a:r>
              <a:rPr lang="zh-CN" alt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sym typeface="+mn-ea"/>
              </a:rPr>
              <a:t>桶</a:t>
            </a:r>
            <a:endParaRPr lang="zh-CN" altLang="en-US" sz="40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ea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audio>
              <p:cMediaNode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0" name="图片 13" descr="国久VI"/>
          <p:cNvPicPr>
            <a:picLocks noChangeAspect="1"/>
          </p:cNvPicPr>
          <p:nvPr/>
        </p:nvPicPr>
        <p:blipFill>
          <a:blip r:embed="rId1"/>
          <a:srcRect l="42191" t="9860" r="252" b="-183"/>
          <a:stretch>
            <a:fillRect/>
          </a:stretch>
        </p:blipFill>
        <p:spPr>
          <a:xfrm rot="10800000">
            <a:off x="3175" y="-6350"/>
            <a:ext cx="2962910" cy="27870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0" name="PA_文本框 5"/>
          <p:cNvSpPr txBox="1"/>
          <p:nvPr>
            <p:custDataLst>
              <p:tags r:id="rId2"/>
            </p:custDataLst>
          </p:nvPr>
        </p:nvSpPr>
        <p:spPr>
          <a:xfrm>
            <a:off x="1328420" y="377825"/>
            <a:ext cx="1072134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3600" dirty="0">
                <a:solidFill>
                  <a:srgbClr val="E6002D"/>
                </a:solidFill>
                <a:latin typeface="+mn-ea"/>
              </a:rPr>
              <a:t>What </a:t>
            </a:r>
            <a:endParaRPr lang="zh-CN" altLang="en-US" sz="3600" dirty="0">
              <a:solidFill>
                <a:srgbClr val="E6002D"/>
              </a:solidFill>
              <a:latin typeface="+mn-ea"/>
            </a:endParaRPr>
          </a:p>
        </p:txBody>
      </p:sp>
      <p:pic>
        <p:nvPicPr>
          <p:cNvPr id="3" name="图片 2" descr="国久logo大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2300" y="133350"/>
            <a:ext cx="1268095" cy="428625"/>
          </a:xfrm>
          <a:prstGeom prst="rect">
            <a:avLst/>
          </a:prstGeom>
        </p:spPr>
      </p:pic>
      <p:graphicFrame>
        <p:nvGraphicFramePr>
          <p:cNvPr id="4" name="表格 3"/>
          <p:cNvGraphicFramePr/>
          <p:nvPr>
            <p:custDataLst>
              <p:tags r:id="rId4"/>
            </p:custDataLst>
          </p:nvPr>
        </p:nvGraphicFramePr>
        <p:xfrm>
          <a:off x="565150" y="1022985"/>
          <a:ext cx="11087735" cy="5733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2795"/>
                <a:gridCol w="1000760"/>
                <a:gridCol w="921385"/>
                <a:gridCol w="989965"/>
                <a:gridCol w="844550"/>
                <a:gridCol w="982980"/>
                <a:gridCol w="1083945"/>
                <a:gridCol w="759460"/>
                <a:gridCol w="3731895"/>
              </a:tblGrid>
              <a:tr h="5765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/>
                        <a:t>  序号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/>
                        <a:t>中文名称　　</a:t>
                      </a:r>
                      <a:endParaRPr lang="zh-CN" altLang="en-US" sz="1600"/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/>
                        <a:t>英文名称</a:t>
                      </a:r>
                      <a:endParaRPr lang="zh-CN" altLang="en-US" sz="1600"/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/>
                        <a:t>平均时间复杂度</a:t>
                      </a:r>
                      <a:endParaRPr lang="zh-CN" altLang="en-US" sz="1600"/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/>
                        <a:t>最坏时间复杂度</a:t>
                      </a:r>
                      <a:endParaRPr lang="zh-CN" altLang="en-US" sz="1600"/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/>
                        <a:t>最好时间复杂度</a:t>
                      </a:r>
                      <a:endParaRPr lang="zh-CN" altLang="en-US" sz="1600"/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/>
                        <a:t>空间复杂度</a:t>
                      </a:r>
                      <a:endParaRPr lang="zh-CN" altLang="en-US" sz="1600"/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/>
                        <a:t>稳定性</a:t>
                      </a:r>
                      <a:endParaRPr lang="zh-CN" altLang="en-US" sz="1600"/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/>
                        <a:t>算法总结</a:t>
                      </a:r>
                      <a:endParaRPr lang="zh-CN" altLang="en-US" sz="1600"/>
                    </a:p>
                  </a:txBody>
                  <a:tcPr marL="12700" marR="12700" marT="12700" vert="horz" anchor="ctr"/>
                </a:tc>
              </a:tr>
              <a:tr h="48196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 </a:t>
                      </a:r>
                      <a:r>
                        <a:rPr lang="en-US" altLang="zh-CN"/>
                        <a:t>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选择排序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 SelectSort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n*n</a:t>
                      </a:r>
                      <a:endParaRPr 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sym typeface="+mn-ea"/>
                        </a:rPr>
                        <a:t>n*n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sym typeface="+mn-ea"/>
                        </a:rPr>
                        <a:t>n*n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不稳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基本不用，不稳定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</a:tr>
              <a:tr h="4845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 </a:t>
                      </a:r>
                      <a:r>
                        <a:rPr lang="en-US" altLang="zh-CN"/>
                        <a:t>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冒泡排序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 BubbleSort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sym typeface="+mn-ea"/>
                        </a:rPr>
                        <a:t>n*n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sym typeface="+mn-ea"/>
                        </a:rPr>
                        <a:t>n*n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稳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基本不用，太慢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</a:tr>
              <a:tr h="45148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*3</a:t>
                      </a:r>
                      <a:endParaRPr lang="en-US" altLang="zh-CN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插入排序</a:t>
                      </a:r>
                      <a:endParaRPr lang="zh-CN" altLang="en-US" sz="1100" b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 InsertSort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n2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n2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稳</a:t>
                      </a:r>
                      <a:endParaRPr lang="zh-CN" altLang="en-US" sz="1100" b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样本小且基本有序的时候效率较高</a:t>
                      </a:r>
                      <a:endParaRPr lang="zh-CN" altLang="en-US" sz="1100" b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</a:tr>
              <a:tr h="4832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*4</a:t>
                      </a:r>
                      <a:endParaRPr lang="en-US" altLang="zh-CN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堆排序</a:t>
                      </a:r>
                      <a:endParaRPr lang="zh-CN" altLang="en-US" sz="1100" b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 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nlog2n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nlog2n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nlog2n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不稳</a:t>
                      </a:r>
                      <a:endParaRPr lang="zh-CN" altLang="en-US" sz="1100" b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 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</a:tr>
              <a:tr h="4838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 </a:t>
                      </a:r>
                      <a:r>
                        <a:rPr lang="en-US" altLang="zh-CN"/>
                        <a:t>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希尔排序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ShellSort 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n1.3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sym typeface="+mn-ea"/>
                        </a:rPr>
                        <a:t>n*n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不稳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 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</a:tr>
              <a:tr h="4826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*6</a:t>
                      </a:r>
                      <a:endParaRPr lang="en-US" altLang="zh-CN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归并排序</a:t>
                      </a:r>
                      <a:endParaRPr lang="zh-CN" altLang="en-US" sz="1100" b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MergeSort 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nlog2n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nlog2n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nlog2n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稳</a:t>
                      </a:r>
                      <a:endParaRPr lang="zh-CN" altLang="en-US" sz="1100" b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对象排序方法首选，必须稳定，使用方式TimSort</a:t>
                      </a:r>
                      <a:endParaRPr lang="zh-CN" altLang="en-US" sz="1100" b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</a:tr>
              <a:tr h="4832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*7</a:t>
                      </a:r>
                      <a:endParaRPr lang="en-US" altLang="zh-CN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快速排序</a:t>
                      </a:r>
                      <a:endParaRPr lang="zh-CN" altLang="en-US" sz="1100" b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QuickSort 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nlog2n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n2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nlog2n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log2n</a:t>
                      </a:r>
                      <a:endParaRPr lang="en-US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不稳</a:t>
                      </a:r>
                      <a:endParaRPr lang="zh-CN" altLang="en-US" sz="1100" b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 </a:t>
                      </a:r>
                      <a:r>
                        <a:rPr lang="zh-CN" altLang="en-US" sz="1100" b="0">
                          <a:solidFill>
                            <a:srgbClr val="FF0000"/>
                          </a:solidFill>
                          <a:latin typeface="宋体" panose="02010600030101010101" pitchFamily="2" charset="-122"/>
                        </a:rPr>
                        <a:t>单轴排序</a:t>
                      </a:r>
                      <a:endParaRPr lang="zh-CN" altLang="en-US" sz="1100" b="0">
                        <a:solidFill>
                          <a:srgbClr val="FF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</a:tr>
              <a:tr h="7289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 </a:t>
                      </a:r>
                      <a:r>
                        <a:rPr lang="en-US" altLang="zh-CN"/>
                        <a:t>8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桶排序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 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n+k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n+k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稳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 桶排序对要排序数据的要求是非常苛刻的，它要求桶与桶之间有着天然的大小关系，只有这样，在每个桶内的数据都排序完之后，桶与桶之间的数据不需要再进行排序。另外，数据在桶内的均匀分布的程度也是影响桶排序的一个重要因素</a:t>
                      </a:r>
                      <a:endParaRPr 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</a:tr>
              <a:tr h="59372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 </a:t>
                      </a:r>
                      <a:r>
                        <a:rPr lang="en-US" altLang="zh-CN"/>
                        <a:t>9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计数排序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CountSort 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n+k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n+k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n+k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n+k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稳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量大但是范围小，即值的范围较小，</a:t>
                      </a:r>
                      <a:endParaRPr lang="zh-CN" sz="110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（1）大型企业年龄排序</a:t>
                      </a:r>
                      <a:endParaRPr lang="zh-CN" sz="110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（2）高考名次</a:t>
                      </a:r>
                      <a:endParaRPr lang="zh-CN" sz="110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</a:tr>
              <a:tr h="4832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 </a:t>
                      </a:r>
                      <a:r>
                        <a:rPr lang="en-US" altLang="zh-CN"/>
                        <a:t>10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基数排序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RadixSort 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n*k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n*k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n*k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n+k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稳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 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>
    <p:random/>
  </p:transition>
</p:sld>
</file>

<file path=ppt/tags/tag1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KSO_WM_UNIT_TABLE_BEAUTIFY" val="smartTable{1e7c7869-d871-4885-8acd-1f76df145da3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568</Words>
  <Application>WPS 演示</Application>
  <PresentationFormat>宽屏</PresentationFormat>
  <Paragraphs>205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Arial</vt:lpstr>
      <vt:lpstr>宋体</vt:lpstr>
      <vt:lpstr>Wingdings</vt:lpstr>
      <vt:lpstr>微软雅黑</vt:lpstr>
      <vt:lpstr>Arial Unicode MS</vt:lpstr>
      <vt:lpstr>Calibri</vt:lpstr>
      <vt:lpstr>Office 主题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86182</dc:creator>
  <cp:lastModifiedBy>18200206690</cp:lastModifiedBy>
  <cp:revision>34</cp:revision>
  <dcterms:created xsi:type="dcterms:W3CDTF">2020-08-19T03:03:00Z</dcterms:created>
  <dcterms:modified xsi:type="dcterms:W3CDTF">2020-08-24T09:50:55Z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

<file path=docProps/thumbnail.jpeg>
</file>